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1" r:id="rId5"/>
    <p:sldId id="289" r:id="rId6"/>
    <p:sldId id="260" r:id="rId7"/>
    <p:sldId id="259" r:id="rId8"/>
    <p:sldId id="290" r:id="rId9"/>
    <p:sldId id="288" r:id="rId10"/>
    <p:sldId id="291" r:id="rId11"/>
    <p:sldId id="292" r:id="rId12"/>
    <p:sldId id="293" r:id="rId13"/>
    <p:sldId id="295" r:id="rId14"/>
    <p:sldId id="296" r:id="rId15"/>
    <p:sldId id="297" r:id="rId16"/>
    <p:sldId id="298" r:id="rId17"/>
    <p:sldId id="299" r:id="rId18"/>
    <p:sldId id="307" r:id="rId19"/>
    <p:sldId id="302" r:id="rId20"/>
    <p:sldId id="303" r:id="rId21"/>
    <p:sldId id="304" r:id="rId22"/>
    <p:sldId id="305" r:id="rId23"/>
    <p:sldId id="306" r:id="rId24"/>
    <p:sldId id="300" r:id="rId25"/>
    <p:sldId id="30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43CCD86-CB97-488B-B5CF-6B8358CF6A9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646D4AD-EED1-4A6A-8637-5E9DDE58C57C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-sfera.hr/dodatni-digitalni-sadrzaji/407d5dc6-6bd0-40a0-ad1e-69fd9db7782f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55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7.jpeg"/><Relationship Id="rId7" Type="http://schemas.openxmlformats.org/officeDocument/2006/relationships/image" Target="../media/image5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3.png"/><Relationship Id="rId4" Type="http://schemas.openxmlformats.org/officeDocument/2006/relationships/hyperlink" Target="https://www.e-sfera.hr/dodatni-digitalni-sadrzaji/407d5dc6-6bd0-40a0-ad1e-69fd9db7782f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3.png"/><Relationship Id="rId7" Type="http://schemas.openxmlformats.org/officeDocument/2006/relationships/image" Target="../media/image62.jpeg"/><Relationship Id="rId2" Type="http://schemas.openxmlformats.org/officeDocument/2006/relationships/hyperlink" Target="https://www.e-sfera.hr/dodatni-digitalni-sadrzaji/407d5dc6-6bd0-40a0-ad1e-69fd9db7782f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8.jpeg"/><Relationship Id="rId4" Type="http://schemas.openxmlformats.org/officeDocument/2006/relationships/image" Target="../media/image59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hyperlink" Target="https://en.wikipedia.org/wiki/Thermographic_camera" TargetMode="External"/><Relationship Id="rId7" Type="http://schemas.openxmlformats.org/officeDocument/2006/relationships/hyperlink" Target="http://notexactlyrocketscience.wordpress.com/2007/08/19/ground-squirrels-use-infrared-signals-to-fool-heat-seeking-rattlesnakes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hyperlink" Target="https://travelfollownews.blogspot.com/2010_08_01_archive.html" TargetMode="External"/><Relationship Id="rId10" Type="http://schemas.openxmlformats.org/officeDocument/2006/relationships/image" Target="../media/image58.jpeg"/><Relationship Id="rId4" Type="http://schemas.openxmlformats.org/officeDocument/2006/relationships/image" Target="../media/image72.jpeg"/><Relationship Id="rId9" Type="http://schemas.openxmlformats.org/officeDocument/2006/relationships/hyperlink" Target="http://nl.wikipedia.org/wiki/Vleermuize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hyperlink" Target="https://www.e-sfera.hr/dodatni-digitalni-sadrzaji/407d5dc6-6bd0-40a0-ad1e-69fd9db7782f/" TargetMode="External"/><Relationship Id="rId7" Type="http://schemas.openxmlformats.org/officeDocument/2006/relationships/image" Target="../media/image8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commons.wikimedia.org/wiki/File:Aplysina_fistularis_(Yellow_tube_sponge).jpg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www.uniprot.org/taxonomy/163232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5.jpeg"/><Relationship Id="rId4" Type="http://schemas.openxmlformats.org/officeDocument/2006/relationships/hyperlink" Target="http://www.bionet-skola.com/w/Veliki_metilj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l.wikipedia.org/wiki/Oligochaeta_(onderklasse)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s://www.flickr.com/photos/58414938@N00/2741696572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en.wikipedia.org/wiki/Coconut_octopus" TargetMode="External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-sfera.hr/dodatni-digitalni-sadrzaji/407d5dc6-6bd0-40a0-ad1e-69fd9db7782f/" TargetMode="External"/><Relationship Id="rId5" Type="http://schemas.openxmlformats.org/officeDocument/2006/relationships/hyperlink" Target="https://www.flickr.com/photos/oceanexplorergov/40959991474" TargetMode="Externa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594E88-39FC-4F83-A345-9F17D7D28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113" y="3764132"/>
            <a:ext cx="6409677" cy="261003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KAKAV JE ŽIVČANI SUSTAV I KAKVA SU OSJETILA U OSTALIH ŽIVIH BIĆA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46419AC-7BC7-43BC-A771-3CA2C0E1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04" y="5053006"/>
            <a:ext cx="1549325" cy="951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6676D96-9647-4DC9-9352-90F5163E8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9" t="-861" r="8254" b="14195"/>
          <a:stretch/>
        </p:blipFill>
        <p:spPr>
          <a:xfrm>
            <a:off x="1133666" y="1949212"/>
            <a:ext cx="1253305" cy="110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8C3811D-E7EE-409C-9947-4A514AE6C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003" y="1672515"/>
            <a:ext cx="1253304" cy="1272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2507416-91B3-44DA-9D84-C02C9C231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26" y="3462442"/>
            <a:ext cx="1179439" cy="1179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3F315616-8F7B-4FBD-ADA4-A4AA028082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79" t="7369" r="10369" b="10369"/>
          <a:stretch/>
        </p:blipFill>
        <p:spPr>
          <a:xfrm>
            <a:off x="5283357" y="303976"/>
            <a:ext cx="1755914" cy="1304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2D0F5EED-1BFB-4EFB-9FE9-C0876EB84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789" y="457472"/>
            <a:ext cx="1654192" cy="1102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6A88E2A7-1C4E-41D1-BE20-EA732589B7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77" t="1391" r="9952" b="6395"/>
          <a:stretch/>
        </p:blipFill>
        <p:spPr>
          <a:xfrm>
            <a:off x="10005134" y="2450236"/>
            <a:ext cx="1253305" cy="978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A0C16A51-8831-4426-9C4A-8D554976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68" r="39150"/>
          <a:stretch/>
        </p:blipFill>
        <p:spPr>
          <a:xfrm>
            <a:off x="2087623" y="3400114"/>
            <a:ext cx="1061007" cy="1220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48C0C0F1-A3B7-40D4-B7D1-4B7E767EB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6379" y="4953943"/>
            <a:ext cx="1219313" cy="1611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69071202-153A-4BA6-A081-6FC6F0CE55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5189" y="3394186"/>
            <a:ext cx="1385118" cy="928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E2571540-1418-4B5A-BA2E-87BFFFA7A7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5763" y="683581"/>
            <a:ext cx="1057545" cy="141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A19B92E5-DF80-4CB2-AD2E-798DA1EF0F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9116" y="2024691"/>
            <a:ext cx="1136001" cy="1515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8A223454-225C-4E62-8227-A701FFF2F2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3373" y="2182659"/>
            <a:ext cx="1482677" cy="987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xmlns="" id="{EF943540-048A-48ED-84E9-5517C0312D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205" y="412409"/>
            <a:ext cx="1220019" cy="1220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xmlns="" id="{9F621E19-A831-4D7F-865D-C44850DEF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849" y="314992"/>
            <a:ext cx="1053653" cy="1282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857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D94CB79-15A8-462A-9FA4-85369229C2D1}"/>
              </a:ext>
            </a:extLst>
          </p:cNvPr>
          <p:cNvSpPr txBox="1"/>
          <p:nvPr/>
        </p:nvSpPr>
        <p:spPr>
          <a:xfrm>
            <a:off x="10332720" y="1798644"/>
            <a:ext cx="176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ZANIMLJIVOSTI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05F5EA26-62AA-46F2-9B4A-DB6597D75AC5}"/>
              </a:ext>
            </a:extLst>
          </p:cNvPr>
          <p:cNvSpPr txBox="1"/>
          <p:nvPr/>
        </p:nvSpPr>
        <p:spPr>
          <a:xfrm>
            <a:off x="2789670" y="4866717"/>
            <a:ext cx="120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hobotnica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67CEDC3-E298-4960-B992-FCA2AE0741E0}"/>
              </a:ext>
            </a:extLst>
          </p:cNvPr>
          <p:cNvSpPr txBox="1"/>
          <p:nvPr/>
        </p:nvSpPr>
        <p:spPr>
          <a:xfrm>
            <a:off x="6364261" y="512064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sipa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EE40ECB-A364-4802-A7CC-FD8132A9FA1E}"/>
              </a:ext>
            </a:extLst>
          </p:cNvPr>
          <p:cNvSpPr txBox="1"/>
          <p:nvPr/>
        </p:nvSpPr>
        <p:spPr>
          <a:xfrm>
            <a:off x="8915744" y="547000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lignja</a:t>
            </a: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xmlns="" id="{B5BB4E7D-79C3-487F-9211-AEF1CC16D8F4}"/>
              </a:ext>
            </a:extLst>
          </p:cNvPr>
          <p:cNvSpPr txBox="1">
            <a:spLocks/>
          </p:cNvSpPr>
          <p:nvPr/>
        </p:nvSpPr>
        <p:spPr bwMode="gray">
          <a:xfrm>
            <a:off x="337911" y="432267"/>
            <a:ext cx="6104202" cy="9023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Glavonošci 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dobro razvijene oči i osjetilo ravnoteže + 	 na krakovima osjetilo mirisa.</a:t>
            </a:r>
            <a:endParaRPr lang="hr-HR" sz="2000" b="1" i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8E1D7BF-490F-4B91-B988-3EE3E3F33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7" t="5030" r="24462" b="6107"/>
          <a:stretch/>
        </p:blipFill>
        <p:spPr>
          <a:xfrm>
            <a:off x="8646158" y="2079959"/>
            <a:ext cx="1331651" cy="325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A8B247F-BC3C-4801-9629-CA191571B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18" y="2489199"/>
            <a:ext cx="1528450" cy="2296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3ECA9DD-7158-432F-B885-EDC4FAC80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624" y="3082596"/>
            <a:ext cx="2781805" cy="1853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2147F98A-B96A-4774-8033-10ECCF2684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62" t="10701" r="12570" b="8322"/>
          <a:stretch/>
        </p:blipFill>
        <p:spPr>
          <a:xfrm>
            <a:off x="1970811" y="2561816"/>
            <a:ext cx="2781805" cy="2082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>
            <a:hlinkClick r:id="rId6"/>
            <a:extLst>
              <a:ext uri="{FF2B5EF4-FFF2-40B4-BE49-F238E27FC236}">
                <a16:creationId xmlns:a16="http://schemas.microsoft.com/office/drawing/2014/main" xmlns="" id="{F2D28CAA-8308-4A02-B790-90B91E30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8974" r="5597" b="5361"/>
          <a:stretch>
            <a:fillRect/>
          </a:stretch>
        </p:blipFill>
        <p:spPr bwMode="auto">
          <a:xfrm>
            <a:off x="10908524" y="968016"/>
            <a:ext cx="682051" cy="69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4581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xmlns="" id="{B5BB4E7D-79C3-487F-9211-AEF1CC16D8F4}"/>
              </a:ext>
            </a:extLst>
          </p:cNvPr>
          <p:cNvSpPr txBox="1">
            <a:spLocks/>
          </p:cNvSpPr>
          <p:nvPr/>
        </p:nvSpPr>
        <p:spPr bwMode="gray">
          <a:xfrm>
            <a:off x="229578" y="254000"/>
            <a:ext cx="11190262" cy="29870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Člankonošci 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dobro razvijena osjetila (osobito pauka i kukaca). </a:t>
            </a:r>
          </a:p>
          <a:p>
            <a:pPr algn="ctr"/>
            <a:r>
              <a:rPr lang="hr-HR" sz="2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PAUCI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obično više pari </a:t>
            </a:r>
            <a:r>
              <a:rPr lang="hr-HR" sz="2000" b="1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jednostavnih očiju 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određuju udaljenost i  položaj plijena + </a:t>
            </a:r>
          </a:p>
          <a:p>
            <a:pPr algn="ctr"/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osjetilne dlačice na cijelom tijelu - osjećaju pokret svoje mreže</a:t>
            </a:r>
          </a:p>
          <a:p>
            <a:pPr algn="ctr"/>
            <a:r>
              <a:rPr lang="hr-HR" sz="2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RAKOVI 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hr-HR" sz="2000" b="1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složene oči</a:t>
            </a:r>
          </a:p>
          <a:p>
            <a:pPr algn="ctr"/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ticalima osjećaju opip i miris</a:t>
            </a:r>
          </a:p>
          <a:p>
            <a:pPr algn="ctr"/>
            <a:r>
              <a:rPr lang="hr-HR" sz="2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KUKCI</a:t>
            </a:r>
            <a:r>
              <a:rPr lang="hr-HR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hr-HR" sz="2000" b="1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složene oči</a:t>
            </a:r>
          </a:p>
          <a:p>
            <a:pPr algn="ctr"/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razvijen sluh (npr. cvrčak), a neki imaju opnu na stražnjim nogama kojom primaju zvučne valove</a:t>
            </a:r>
          </a:p>
          <a:p>
            <a:pPr algn="ctr"/>
            <a:r>
              <a:rPr lang="hr-HR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mužjaci nekih leptira ticalima osjećaju miris ženke</a:t>
            </a:r>
            <a:endParaRPr lang="hr-HR" sz="2000" b="1" i="1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9FF2BE8-3712-42F6-8B63-4E3DF11E0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48" r="7268"/>
          <a:stretch/>
        </p:blipFill>
        <p:spPr>
          <a:xfrm>
            <a:off x="6933105" y="4043680"/>
            <a:ext cx="3770201" cy="1801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5C617C18-C59B-41A9-A71A-B2D7B0DE92D4}"/>
              </a:ext>
            </a:extLst>
          </p:cNvPr>
          <p:cNvSpPr txBox="1"/>
          <p:nvPr/>
        </p:nvSpPr>
        <p:spPr>
          <a:xfrm>
            <a:off x="8503920" y="611632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/>
              <a:t>rakovi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CD0CB68-5405-4796-B701-C26C54BB0449}"/>
              </a:ext>
            </a:extLst>
          </p:cNvPr>
          <p:cNvSpPr txBox="1"/>
          <p:nvPr/>
        </p:nvSpPr>
        <p:spPr>
          <a:xfrm>
            <a:off x="4415615" y="4944493"/>
            <a:ext cx="84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/>
              <a:t>pauci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0AACD18-5AEE-4197-819A-2182CF8B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76" y="3523095"/>
            <a:ext cx="2223307" cy="2962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465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DEC0B33-3BB1-41BE-9EC7-37571097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8323" y="4845446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4970A843-E0E0-41C5-B1DE-EF60C06874FF}"/>
              </a:ext>
            </a:extLst>
          </p:cNvPr>
          <p:cNvSpPr txBox="1"/>
          <p:nvPr/>
        </p:nvSpPr>
        <p:spPr>
          <a:xfrm>
            <a:off x="9160705" y="568067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Zašto je sluh najbolje razvijen u kukaca koji se i sami glasaju, primjerice u cvrčaka?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022F53C-BF3F-42E8-98FE-1BD0BC4BE10A}"/>
              </a:ext>
            </a:extLst>
          </p:cNvPr>
          <p:cNvSpPr txBox="1"/>
          <p:nvPr/>
        </p:nvSpPr>
        <p:spPr>
          <a:xfrm>
            <a:off x="10771879" y="1750666"/>
            <a:ext cx="95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cvrčak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B3FF48F8-0ECC-4F5E-BCF9-3CC9C1250AC8}"/>
              </a:ext>
            </a:extLst>
          </p:cNvPr>
          <p:cNvSpPr txBox="1">
            <a:spLocks/>
          </p:cNvSpPr>
          <p:nvPr/>
        </p:nvSpPr>
        <p:spPr bwMode="gray">
          <a:xfrm>
            <a:off x="1791525" y="5213988"/>
            <a:ext cx="3718175" cy="9233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Složene oči kukaca gradi puno malih 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okašaca</a:t>
            </a:r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F9ECBEE-C2CE-4571-9FD3-44084BA3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70" r="2490"/>
          <a:stretch/>
        </p:blipFill>
        <p:spPr>
          <a:xfrm rot="17559457">
            <a:off x="9678826" y="2000783"/>
            <a:ext cx="1809242" cy="2502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E410639-1837-4249-95D8-9A463265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4038">
            <a:off x="704636" y="1840295"/>
            <a:ext cx="2880646" cy="1879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7C7357B-93AD-4C1D-8C4A-80705D239FE1}"/>
              </a:ext>
            </a:extLst>
          </p:cNvPr>
          <p:cNvSpPr txBox="1"/>
          <p:nvPr/>
        </p:nvSpPr>
        <p:spPr>
          <a:xfrm>
            <a:off x="614724" y="4055332"/>
            <a:ext cx="237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jabučni savijač ticalima osjeća miris ženke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1213E7AF-76BD-4840-9DB4-612D5C50F3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800" b="2773"/>
          <a:stretch/>
        </p:blipFill>
        <p:spPr>
          <a:xfrm>
            <a:off x="5177042" y="2553455"/>
            <a:ext cx="2766461" cy="2516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2472A594-1ECE-450E-868E-01B863C9FF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43" t="20323" r="-368" b="11196"/>
          <a:stretch/>
        </p:blipFill>
        <p:spPr>
          <a:xfrm rot="20872559">
            <a:off x="4155825" y="516804"/>
            <a:ext cx="2392467" cy="2034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7F93783-B024-4B28-8472-4B88B31635E8}"/>
              </a:ext>
            </a:extLst>
          </p:cNvPr>
          <p:cNvSpPr txBox="1"/>
          <p:nvPr/>
        </p:nvSpPr>
        <p:spPr>
          <a:xfrm>
            <a:off x="6987980" y="2146631"/>
            <a:ext cx="95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muha</a:t>
            </a:r>
          </a:p>
        </p:txBody>
      </p:sp>
    </p:spTree>
    <p:extLst>
      <p:ext uri="{BB962C8B-B14F-4D97-AF65-F5344CB8AC3E}">
        <p14:creationId xmlns:p14="http://schemas.microsoft.com/office/powerpoint/2010/main" xmlns="" val="378280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D56190E6-7088-4A81-B989-A2EEC59C067F}"/>
              </a:ext>
            </a:extLst>
          </p:cNvPr>
          <p:cNvSpPr txBox="1">
            <a:spLocks/>
          </p:cNvSpPr>
          <p:nvPr/>
        </p:nvSpPr>
        <p:spPr bwMode="gray">
          <a:xfrm>
            <a:off x="179031" y="144278"/>
            <a:ext cx="6394489" cy="6708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MNOGOSTANIČNI ORGANIZMI - KRALJEŽNJACI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DFA68E3C-D392-4690-8F74-032BE1EA9B3A}"/>
              </a:ext>
            </a:extLst>
          </p:cNvPr>
          <p:cNvSpPr txBox="1">
            <a:spLocks/>
          </p:cNvSpPr>
          <p:nvPr/>
        </p:nvSpPr>
        <p:spPr bwMode="gray">
          <a:xfrm>
            <a:off x="6230446" y="2392738"/>
            <a:ext cx="5804520" cy="132277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Živčani sustav</a:t>
            </a:r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središnji i periferni</a:t>
            </a:r>
          </a:p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Mozak</a:t>
            </a:r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zaštićen kostima lubanje, iznimno razvijen</a:t>
            </a:r>
          </a:p>
          <a:p>
            <a:pPr algn="ctr"/>
            <a:r>
              <a:rPr lang="hr-HR" sz="2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Kralježnična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moždina</a:t>
            </a:r>
            <a:r>
              <a:rPr lang="hr-H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zaštićena kralježnicom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6EAC856E-BDEB-4B21-945F-D59D4784B108}"/>
              </a:ext>
            </a:extLst>
          </p:cNvPr>
          <p:cNvSpPr txBox="1"/>
          <p:nvPr/>
        </p:nvSpPr>
        <p:spPr>
          <a:xfrm>
            <a:off x="682183" y="5401548"/>
            <a:ext cx="570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Izgled mozga i položaj očiju u različitih skupina kralježnjaka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ACDDCC6-21F9-4C30-B28F-19E7BC95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3" y="1087120"/>
            <a:ext cx="4850403" cy="3996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019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DEC0B33-3BB1-41BE-9EC7-37571097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8097" y="483835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9385B4D6-7762-43B0-9C2B-58C86BACA732}"/>
              </a:ext>
            </a:extLst>
          </p:cNvPr>
          <p:cNvSpPr txBox="1">
            <a:spLocks/>
          </p:cNvSpPr>
          <p:nvPr/>
        </p:nvSpPr>
        <p:spPr bwMode="gray">
          <a:xfrm>
            <a:off x="1995301" y="4691751"/>
            <a:ext cx="4561553" cy="17815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Kora velikog mozga najviše je naborana kod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čovjeka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što omogućuje da se u jednakom volumenu lubanje smjesti veća površina s većim brojem živčanih stanica =&gt; bolja misaona aktivnost. 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8AC37426-2C40-43D4-8CF7-97D26218502B}"/>
              </a:ext>
            </a:extLst>
          </p:cNvPr>
          <p:cNvSpPr txBox="1">
            <a:spLocks/>
          </p:cNvSpPr>
          <p:nvPr/>
        </p:nvSpPr>
        <p:spPr bwMode="gray">
          <a:xfrm>
            <a:off x="326248" y="463942"/>
            <a:ext cx="5301452" cy="11326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Mozak može odražavati evolucijski razvoj. </a:t>
            </a:r>
          </a:p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Razvijenost pojedinog dijela mozga povezujemo s načinom života pojedine skupine kralježnjaka.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600D6810-92DC-47D7-8917-208732D72941}"/>
              </a:ext>
            </a:extLst>
          </p:cNvPr>
          <p:cNvSpPr txBox="1">
            <a:spLocks/>
          </p:cNvSpPr>
          <p:nvPr/>
        </p:nvSpPr>
        <p:spPr bwMode="gray">
          <a:xfrm>
            <a:off x="6447156" y="3257625"/>
            <a:ext cx="4319101" cy="8023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Naboranost mozga izražena i kod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orangutana, gorila, kitova (dupina)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dr.</a:t>
            </a:r>
          </a:p>
        </p:txBody>
      </p:sp>
      <p:sp>
        <p:nvSpPr>
          <p:cNvPr id="2" name="Strelica: pruge udesno 1">
            <a:extLst>
              <a:ext uri="{FF2B5EF4-FFF2-40B4-BE49-F238E27FC236}">
                <a16:creationId xmlns:a16="http://schemas.microsoft.com/office/drawing/2014/main" xmlns="" id="{E92D39F2-5A95-4818-9F88-5DF786ABB806}"/>
              </a:ext>
            </a:extLst>
          </p:cNvPr>
          <p:cNvSpPr/>
          <p:nvPr/>
        </p:nvSpPr>
        <p:spPr>
          <a:xfrm rot="18429917">
            <a:off x="6219442" y="4478568"/>
            <a:ext cx="1058477" cy="302379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43DF2B2-6372-4873-80F5-56459DD9D276}"/>
              </a:ext>
            </a:extLst>
          </p:cNvPr>
          <p:cNvSpPr txBox="1"/>
          <p:nvPr/>
        </p:nvSpPr>
        <p:spPr>
          <a:xfrm>
            <a:off x="6883968" y="1411549"/>
            <a:ext cx="431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i="1" dirty="0"/>
              <a:t>Mnoge životinje i svoj teritorij označavaju mirisom pa im je jednako važno da taj miris i osjete. Sjeti se što rade psi koji se susretnu u šetnji te razmisli o tome zašto to čine. Koje ponašanje svojeg psa ili mačke možeš povezati s označavanjem teritorija?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BA13760-0E75-4F25-B880-D0FD8E27E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917" y="4411330"/>
            <a:ext cx="1566880" cy="207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8AB2235E-0CF7-4D65-BDA3-EEFEC9BA2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486" y="1923978"/>
            <a:ext cx="1828036" cy="2440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C25D1A7B-0152-4B03-BB42-E61ED8B54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89" y="2073269"/>
            <a:ext cx="3067023" cy="20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B4FC280A-211C-4B2C-AD7A-B81F014C5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4646" y="4411330"/>
            <a:ext cx="1700402" cy="207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9535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152E4AE4-17AD-407B-A755-545DE1EC80C8}"/>
              </a:ext>
            </a:extLst>
          </p:cNvPr>
          <p:cNvSpPr txBox="1">
            <a:spLocks/>
          </p:cNvSpPr>
          <p:nvPr/>
        </p:nvSpPr>
        <p:spPr bwMode="gray">
          <a:xfrm>
            <a:off x="358755" y="1168064"/>
            <a:ext cx="6104202" cy="12287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RIBE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bočna pruga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s obje bočne strane tijela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  - prima informacije o strujanju i tlaku vode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Morski psi - dobro osjetilo mirisa</a:t>
            </a:r>
            <a:endParaRPr lang="hr-HR" sz="2000" b="1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E49DC85F-F436-485D-809A-0CB6D9634D85}"/>
              </a:ext>
            </a:extLst>
          </p:cNvPr>
          <p:cNvSpPr txBox="1">
            <a:spLocks/>
          </p:cNvSpPr>
          <p:nvPr/>
        </p:nvSpPr>
        <p:spPr bwMode="gray">
          <a:xfrm>
            <a:off x="358755" y="182880"/>
            <a:ext cx="1842809" cy="59163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OSJETILA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12806A5-6A9B-4398-9A64-EB413366E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15" r="6657"/>
          <a:stretch/>
        </p:blipFill>
        <p:spPr>
          <a:xfrm>
            <a:off x="1268922" y="3832370"/>
            <a:ext cx="3858761" cy="2196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xmlns="" id="{146DD3C9-867D-421B-953D-4F7DC64F3119}"/>
              </a:ext>
            </a:extLst>
          </p:cNvPr>
          <p:cNvCxnSpPr>
            <a:cxnSpLocks/>
          </p:cNvCxnSpPr>
          <p:nvPr/>
        </p:nvCxnSpPr>
        <p:spPr>
          <a:xfrm flipV="1">
            <a:off x="3198302" y="3563680"/>
            <a:ext cx="335011" cy="1043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C9DE4A34-9F23-435D-87F0-BB5F8BA7D657}"/>
              </a:ext>
            </a:extLst>
          </p:cNvPr>
          <p:cNvSpPr txBox="1">
            <a:spLocks/>
          </p:cNvSpPr>
          <p:nvPr/>
        </p:nvSpPr>
        <p:spPr bwMode="gray">
          <a:xfrm>
            <a:off x="3184047" y="2889630"/>
            <a:ext cx="1898621" cy="53970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BOČNA PRUGA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22583C8-F6CD-4D51-8980-FE6082370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83" y="3252000"/>
            <a:ext cx="3578860" cy="2198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xmlns="" id="{4F005FC8-278B-45A8-A331-1614B22B5DF5}"/>
              </a:ext>
            </a:extLst>
          </p:cNvPr>
          <p:cNvCxnSpPr>
            <a:cxnSpLocks/>
          </p:cNvCxnSpPr>
          <p:nvPr/>
        </p:nvCxnSpPr>
        <p:spPr>
          <a:xfrm flipH="1" flipV="1">
            <a:off x="5157851" y="3342640"/>
            <a:ext cx="1951552" cy="104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3318A848-242B-495B-831D-44C5F1414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260" y="443548"/>
            <a:ext cx="3578860" cy="2397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522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xmlns="" id="{1A8760A7-E0C3-4EE3-B583-C95A029D54F4}"/>
              </a:ext>
            </a:extLst>
          </p:cNvPr>
          <p:cNvSpPr txBox="1">
            <a:spLocks/>
          </p:cNvSpPr>
          <p:nvPr/>
        </p:nvSpPr>
        <p:spPr bwMode="gray">
          <a:xfrm>
            <a:off x="261101" y="363984"/>
            <a:ext cx="6370519" cy="118073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GMAZOVI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palucaju rašljastim jezikom pri čemu 		skupljaju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mirisne čestice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za pronalaženje plijena, spolnog partnera i bijeg od grabežljivaca.		      </a:t>
            </a:r>
            <a:endParaRPr lang="hr-HR" sz="20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1EAB32E-8DAA-43E4-99B4-92A46E7F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1690" y="4552483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F3A8BA4-32D2-4338-BE2F-C898B43B3B91}"/>
              </a:ext>
            </a:extLst>
          </p:cNvPr>
          <p:cNvSpPr txBox="1"/>
          <p:nvPr/>
        </p:nvSpPr>
        <p:spPr>
          <a:xfrm>
            <a:off x="9072979" y="5592933"/>
            <a:ext cx="2982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Zašto osjetilo njuha nije posebno dobro razvijeno u ptica?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7EA6512-9ECC-4C60-A972-AD7B2160E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89" t="8839"/>
          <a:stretch/>
        </p:blipFill>
        <p:spPr>
          <a:xfrm>
            <a:off x="9632272" y="2305517"/>
            <a:ext cx="2212300" cy="194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51DF345-CEB3-40A4-AC2C-FC2730E3F632}"/>
              </a:ext>
            </a:extLst>
          </p:cNvPr>
          <p:cNvSpPr txBox="1"/>
          <p:nvPr/>
        </p:nvSpPr>
        <p:spPr>
          <a:xfrm>
            <a:off x="9792964" y="1615529"/>
            <a:ext cx="176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ISTRAŽI</a:t>
            </a:r>
          </a:p>
        </p:txBody>
      </p:sp>
      <p:pic>
        <p:nvPicPr>
          <p:cNvPr id="12" name="Picture 2">
            <a:hlinkClick r:id="rId4"/>
            <a:extLst>
              <a:ext uri="{FF2B5EF4-FFF2-40B4-BE49-F238E27FC236}">
                <a16:creationId xmlns:a16="http://schemas.microsoft.com/office/drawing/2014/main" xmlns="" id="{7E7E33BB-ECDC-4332-A4F2-03E15AA8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8974" r="5597" b="5361"/>
          <a:stretch>
            <a:fillRect/>
          </a:stretch>
        </p:blipFill>
        <p:spPr bwMode="auto">
          <a:xfrm>
            <a:off x="10332719" y="772049"/>
            <a:ext cx="682051" cy="69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4B9385B-5201-478B-ABBA-03651DB2B5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190" t="3626" r="12209" b="8894"/>
          <a:stretch/>
        </p:blipFill>
        <p:spPr>
          <a:xfrm>
            <a:off x="437859" y="2117262"/>
            <a:ext cx="3302000" cy="298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CBA739C-3E6C-4198-B6AF-8712AB732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285" y="3260729"/>
            <a:ext cx="3884975" cy="2583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634D0C53-CB28-4745-91F9-1807ED58A3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324" t="50000"/>
          <a:stretch/>
        </p:blipFill>
        <p:spPr>
          <a:xfrm>
            <a:off x="7440958" y="788433"/>
            <a:ext cx="1232799" cy="165419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923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80753E2-B877-4DAA-ACF9-2E6795070E5E}"/>
              </a:ext>
            </a:extLst>
          </p:cNvPr>
          <p:cNvSpPr txBox="1">
            <a:spLocks/>
          </p:cNvSpPr>
          <p:nvPr/>
        </p:nvSpPr>
        <p:spPr bwMode="gray">
          <a:xfrm>
            <a:off x="437430" y="225592"/>
            <a:ext cx="4561553" cy="111527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Različit je položaj očiju na glavi svake pojedine skupine zbog čega se i razlikuje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vidno polje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svake od životinja.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66D22B63-7B45-45F9-848A-FF9835B4A189}"/>
              </a:ext>
            </a:extLst>
          </p:cNvPr>
          <p:cNvSpPr txBox="1">
            <a:spLocks/>
          </p:cNvSpPr>
          <p:nvPr/>
        </p:nvSpPr>
        <p:spPr bwMode="gray">
          <a:xfrm>
            <a:off x="7646016" y="2851744"/>
            <a:ext cx="3908510" cy="5397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Ptice grabljivice imaju izvrstan vid.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xmlns="" id="{27A008D6-E3EF-4356-9A05-630A4279546F}"/>
              </a:ext>
            </a:extLst>
          </p:cNvPr>
          <p:cNvSpPr txBox="1">
            <a:spLocks/>
          </p:cNvSpPr>
          <p:nvPr/>
        </p:nvSpPr>
        <p:spPr bwMode="gray">
          <a:xfrm>
            <a:off x="156895" y="3590302"/>
            <a:ext cx="3908510" cy="5397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Oči žaba sudjeluju u gutanju plijena.</a:t>
            </a:r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xmlns="" id="{5F35F312-D8D5-40BE-87E8-0209C5D1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10872475" y="994967"/>
            <a:ext cx="682051" cy="69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38EA0C1-F646-4413-AA04-73616A0A0A35}"/>
              </a:ext>
            </a:extLst>
          </p:cNvPr>
          <p:cNvSpPr txBox="1"/>
          <p:nvPr/>
        </p:nvSpPr>
        <p:spPr>
          <a:xfrm>
            <a:off x="10371524" y="1875526"/>
            <a:ext cx="176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VIZUALNO +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B755A01E-9954-4C66-AAE2-BA24BEA7E0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81" t="30316" r="33215" b="16151"/>
          <a:stretch/>
        </p:blipFill>
        <p:spPr>
          <a:xfrm>
            <a:off x="939695" y="1564729"/>
            <a:ext cx="2473404" cy="1808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42083400-DE11-422A-81CD-1BBBD5CF7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147" y="3941734"/>
            <a:ext cx="1719061" cy="2582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B400C493-C83C-455F-A836-6670EC251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197" y="3941734"/>
            <a:ext cx="1713044" cy="2282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ED17F452-0405-4CE0-BF38-D6EEB0C9ED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241" r="15037"/>
          <a:stretch/>
        </p:blipFill>
        <p:spPr>
          <a:xfrm>
            <a:off x="5968684" y="650487"/>
            <a:ext cx="1605015" cy="1184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43AA738B-A747-4B7B-817A-32846C0D96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7115" y="2259672"/>
            <a:ext cx="1858960" cy="1330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4903F7C7-E07A-4DB4-81A7-EE6B1AA01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2940" y="602986"/>
            <a:ext cx="1808643" cy="1808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B08A8262-50BA-43D1-9783-FBECEDA3A0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741" r="1599" b="13116"/>
          <a:stretch/>
        </p:blipFill>
        <p:spPr>
          <a:xfrm>
            <a:off x="925116" y="4362597"/>
            <a:ext cx="2514308" cy="1741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1864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3FA032C0-E55C-4E1B-8CD3-95836E10D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60" y="542930"/>
            <a:ext cx="4208640" cy="280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77B1D3E-B01F-4A55-89BC-74F0BC262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830" y="3703397"/>
            <a:ext cx="4208640" cy="280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3E3F1E6-F7B0-4AD9-BFA7-CB3D7A51C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11" y="524517"/>
            <a:ext cx="2840832" cy="2840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6EA3FBD2-BAD3-4F67-BE5C-DC6028265797}"/>
              </a:ext>
            </a:extLst>
          </p:cNvPr>
          <p:cNvSpPr txBox="1"/>
          <p:nvPr/>
        </p:nvSpPr>
        <p:spPr>
          <a:xfrm>
            <a:off x="8806747" y="4589755"/>
            <a:ext cx="344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Kako na veličinu vidnog polja utječe, npr. razmak između očiju ili njihov ispupčeni položaj na vrhu glave te zasebno pomicanje svakog oka u različitim smjerovima? Zašto kameleon svako oko može zasebno pomicati?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22236A0-E154-4D43-9F80-075AFE03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8897" y="3784862"/>
            <a:ext cx="723483" cy="691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2474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80753E2-B877-4DAA-ACF9-2E6795070E5E}"/>
              </a:ext>
            </a:extLst>
          </p:cNvPr>
          <p:cNvSpPr txBox="1">
            <a:spLocks/>
          </p:cNvSpPr>
          <p:nvPr/>
        </p:nvSpPr>
        <p:spPr bwMode="gray">
          <a:xfrm>
            <a:off x="5707550" y="4846319"/>
            <a:ext cx="6080419" cy="16285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EHOLOKACIJA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način kojim neke životinje komuniciraju, snalaze se u prostoru ili love (npr. šišmiši i kitovi).</a:t>
            </a:r>
          </a:p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Temelji se na zvukovima koje životinja proizvodi te prima i analizira njihov odjek iz okoliša.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2AC6E63-88EA-4FFC-B844-0A5F5B8A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27" y="1158436"/>
            <a:ext cx="4374173" cy="3149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F5B1838-2E83-4688-9309-07E4D2013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51" y="977028"/>
            <a:ext cx="3243409" cy="4329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7208F1C-204F-4FF2-8581-47A3871EA1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14" t="4076" r="17114" b="12824"/>
          <a:stretch/>
        </p:blipFill>
        <p:spPr>
          <a:xfrm>
            <a:off x="4532227" y="2134325"/>
            <a:ext cx="1934613" cy="1628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02896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CD746669-6FC3-4009-83F2-AE9050473E01}"/>
              </a:ext>
            </a:extLst>
          </p:cNvPr>
          <p:cNvSpPr/>
          <p:nvPr/>
        </p:nvSpPr>
        <p:spPr>
          <a:xfrm>
            <a:off x="10574556" y="3835778"/>
            <a:ext cx="119269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75. str.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248591-2815-4669-9197-6CE0A2D9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5210" y="2169718"/>
            <a:ext cx="711393" cy="681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FA9BF8A3-5E75-4FF0-AB1B-7BE4315ACDF1}"/>
              </a:ext>
            </a:extLst>
          </p:cNvPr>
          <p:cNvSpPr txBox="1"/>
          <p:nvPr/>
        </p:nvSpPr>
        <p:spPr>
          <a:xfrm>
            <a:off x="9528823" y="2556472"/>
            <a:ext cx="2522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/>
              <a:t>ISTRAŽI</a:t>
            </a:r>
          </a:p>
          <a:p>
            <a:endParaRPr lang="hr-HR" sz="1600" b="1" dirty="0"/>
          </a:p>
          <a:p>
            <a:r>
              <a:rPr lang="hr-HR" sz="1600" b="1" dirty="0"/>
              <a:t>Istraži reakcije nekih organizama na podražaje.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B1AC810-7671-433C-AAC7-1BF09D5F97AC}"/>
              </a:ext>
            </a:extLst>
          </p:cNvPr>
          <p:cNvSpPr txBox="1"/>
          <p:nvPr/>
        </p:nvSpPr>
        <p:spPr>
          <a:xfrm>
            <a:off x="-71931" y="3552015"/>
            <a:ext cx="2456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Često kažemo da čovjek ima najrazvijeniji mozak. No, što je s osjetilima? Čujemo li najbolje? </a:t>
            </a:r>
          </a:p>
          <a:p>
            <a:pPr algn="ctr"/>
            <a:r>
              <a:rPr lang="hr-HR" sz="1600" i="1" dirty="0"/>
              <a:t>Vidimo li najbolje? Zašto?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777B021-0347-4692-9719-9B76784A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54" y="2691916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xmlns="" id="{DEFC8F20-F56C-4BA8-B799-1A8B8E45874C}"/>
              </a:ext>
            </a:extLst>
          </p:cNvPr>
          <p:cNvSpPr txBox="1">
            <a:spLocks/>
          </p:cNvSpPr>
          <p:nvPr/>
        </p:nvSpPr>
        <p:spPr bwMode="gray">
          <a:xfrm>
            <a:off x="392096" y="504324"/>
            <a:ext cx="8796292" cy="126233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b="1" spc="50" dirty="0" err="1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Podražljivost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je obilježje svih organizama koje omogućuje reakciju organizma na različite podražaje iz okoliša i na taj im način omogućuje: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snalaženje u okolišu, nalaženje hrane i spolnog partnera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zahvaljujući čemu preživljavaju.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D31BB6D-66D4-4436-8B42-7E2B408D2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861" y="4836407"/>
            <a:ext cx="2440678" cy="1623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5883E7B6-A609-4A8D-8336-1DE042A924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70" t="18895" r="30237" b="10031"/>
          <a:stretch/>
        </p:blipFill>
        <p:spPr>
          <a:xfrm>
            <a:off x="4945150" y="2691917"/>
            <a:ext cx="1699855" cy="1521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2C871549-E042-417E-A8DD-02C4487A7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363" y="4067051"/>
            <a:ext cx="1642904" cy="2234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2D94FCAB-CD08-43D5-8830-065A0133FB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70" t="8754"/>
          <a:stretch/>
        </p:blipFill>
        <p:spPr>
          <a:xfrm>
            <a:off x="6983728" y="2719668"/>
            <a:ext cx="2204660" cy="1664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A6B4BC4F-1664-4BEE-846C-25AA9D86F2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3347" y="2281692"/>
            <a:ext cx="1982680" cy="1487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D0CD5385-014B-4738-905E-1572BDDB60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8148" y="4836407"/>
            <a:ext cx="2440678" cy="1626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4647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66D22B63-7B45-45F9-848A-FF9835B4A189}"/>
              </a:ext>
            </a:extLst>
          </p:cNvPr>
          <p:cNvSpPr txBox="1">
            <a:spLocks/>
          </p:cNvSpPr>
          <p:nvPr/>
        </p:nvSpPr>
        <p:spPr bwMode="gray">
          <a:xfrm>
            <a:off x="4141745" y="5740401"/>
            <a:ext cx="3908510" cy="8265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Čovjek sličan način koristi u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radarskim sustavima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05A7663-E5D0-4A43-A5BC-F40C53F0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40" y="114160"/>
            <a:ext cx="4066009" cy="542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C70EC47-8896-47F4-856B-DB90BD429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40" y="114160"/>
            <a:ext cx="3615360" cy="542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A42BBAC-CF79-4C25-AE45-9BB8E82F99DC}"/>
              </a:ext>
            </a:extLst>
          </p:cNvPr>
          <p:cNvSpPr txBox="1"/>
          <p:nvPr/>
        </p:nvSpPr>
        <p:spPr>
          <a:xfrm>
            <a:off x="10474960" y="3105834"/>
            <a:ext cx="136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brodski radar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EEBB826-BBAB-4A0A-8F58-DF5168643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760" y="1746040"/>
            <a:ext cx="2364829" cy="2159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1249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66D22B63-7B45-45F9-848A-FF9835B4A189}"/>
              </a:ext>
            </a:extLst>
          </p:cNvPr>
          <p:cNvSpPr txBox="1">
            <a:spLocks/>
          </p:cNvSpPr>
          <p:nvPr/>
        </p:nvSpPr>
        <p:spPr bwMode="gray">
          <a:xfrm>
            <a:off x="4141745" y="5333741"/>
            <a:ext cx="3908510" cy="109833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Kralježnjaci imaju razvijeno osjetilo sluha iako većina nema vanjsku ušku.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62271D80-E1C6-4077-9765-5FE97DB58EB0}"/>
              </a:ext>
            </a:extLst>
          </p:cNvPr>
          <p:cNvSpPr txBox="1"/>
          <p:nvPr/>
        </p:nvSpPr>
        <p:spPr>
          <a:xfrm>
            <a:off x="911441" y="4678532"/>
            <a:ext cx="335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Opna srednjeg uha u zelene žabe.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0A61FA65-7635-4F47-8257-76442109DD80}"/>
              </a:ext>
            </a:extLst>
          </p:cNvPr>
          <p:cNvSpPr txBox="1"/>
          <p:nvPr/>
        </p:nvSpPr>
        <p:spPr>
          <a:xfrm>
            <a:off x="8139344" y="4678532"/>
            <a:ext cx="335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 dirty="0"/>
              <a:t>Brkovi mačke </a:t>
            </a:r>
            <a:r>
              <a:rPr lang="hr-HR" i="1" dirty="0"/>
              <a:t>- osjetilo dodira + osjetilo za strujanje zraka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0BF1CE6-FC9F-4975-AE3F-540E68A5B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1" t="30316" r="33215" b="16151"/>
          <a:stretch/>
        </p:blipFill>
        <p:spPr>
          <a:xfrm>
            <a:off x="1190255" y="2092960"/>
            <a:ext cx="2799807" cy="2047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xmlns="" id="{AEBD6608-2E5C-4885-A681-6B60BD2BBE22}"/>
              </a:ext>
            </a:extLst>
          </p:cNvPr>
          <p:cNvCxnSpPr/>
          <p:nvPr/>
        </p:nvCxnSpPr>
        <p:spPr>
          <a:xfrm>
            <a:off x="3302000" y="2956560"/>
            <a:ext cx="0" cy="1625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61363C66-B3BB-4498-A59F-B831D305B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65" b="5325"/>
          <a:stretch/>
        </p:blipFill>
        <p:spPr>
          <a:xfrm>
            <a:off x="9132701" y="1219200"/>
            <a:ext cx="2586552" cy="2453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21B6D26D-A249-4803-80E9-F03FA90CA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622" y="2615949"/>
            <a:ext cx="2440678" cy="1626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2412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66D22B63-7B45-45F9-848A-FF9835B4A189}"/>
              </a:ext>
            </a:extLst>
          </p:cNvPr>
          <p:cNvSpPr txBox="1">
            <a:spLocks/>
          </p:cNvSpPr>
          <p:nvPr/>
        </p:nvSpPr>
        <p:spPr bwMode="gray">
          <a:xfrm>
            <a:off x="2880221" y="4765544"/>
            <a:ext cx="5322746" cy="144679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 zmija - slabo razvijen pa neke mogu „vidjeti” toplinu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između nosnica i oka nalazi se organ tzv. </a:t>
            </a:r>
            <a:r>
              <a:rPr lang="hr-HR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termokamera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registriraju objekte oko sebe prema temperaturi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62271D80-E1C6-4077-9765-5FE97DB58EB0}"/>
              </a:ext>
            </a:extLst>
          </p:cNvPr>
          <p:cNvSpPr txBox="1"/>
          <p:nvPr/>
        </p:nvSpPr>
        <p:spPr>
          <a:xfrm>
            <a:off x="9085712" y="5886446"/>
            <a:ext cx="225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Zmije - </a:t>
            </a:r>
            <a:r>
              <a:rPr lang="hr-HR" i="1" dirty="0" err="1"/>
              <a:t>termokamera</a:t>
            </a:r>
            <a:endParaRPr lang="hr-HR" i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B01F311-D8C2-4B76-806B-71F8800C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109697" y="1550580"/>
            <a:ext cx="3275794" cy="166939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E5ECF31B-8260-4305-B07D-20778572BA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4881" r="24608"/>
          <a:stretch/>
        </p:blipFill>
        <p:spPr>
          <a:xfrm>
            <a:off x="878057" y="830324"/>
            <a:ext cx="2206708" cy="23745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14B54CB8-8B2E-4218-B828-36F29EB5A1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6638" t="5502" r="32346"/>
          <a:stretch/>
        </p:blipFill>
        <p:spPr>
          <a:xfrm>
            <a:off x="1064488" y="4213630"/>
            <a:ext cx="932988" cy="12961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322FDB02-2B58-4A9C-B8CB-3C0AF9569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410423" y="830324"/>
            <a:ext cx="2457620" cy="14601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AF2FEF-FDC8-49CC-ADAB-9182031539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4408" y="3540616"/>
            <a:ext cx="3088557" cy="2053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xmlns="" id="{81AC2308-3CC7-4DB8-AAF8-6B7F9DE1AD08}"/>
              </a:ext>
            </a:extLst>
          </p:cNvPr>
          <p:cNvSpPr/>
          <p:nvPr/>
        </p:nvSpPr>
        <p:spPr>
          <a:xfrm rot="19751262">
            <a:off x="8961120" y="4602480"/>
            <a:ext cx="853440" cy="396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999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66D22B63-7B45-45F9-848A-FF9835B4A189}"/>
              </a:ext>
            </a:extLst>
          </p:cNvPr>
          <p:cNvSpPr txBox="1">
            <a:spLocks/>
          </p:cNvSpPr>
          <p:nvPr/>
        </p:nvSpPr>
        <p:spPr bwMode="gray">
          <a:xfrm>
            <a:off x="3856509" y="5183386"/>
            <a:ext cx="4709292" cy="111256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Neka se živa bića mogu orijentirati i pomoću Zemljina magnetskog polja - MAGNETIZAM: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jegulje, morski psi, neke ptice, pčele, bakterije ..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62271D80-E1C6-4077-9765-5FE97DB58EB0}"/>
              </a:ext>
            </a:extLst>
          </p:cNvPr>
          <p:cNvSpPr txBox="1"/>
          <p:nvPr/>
        </p:nvSpPr>
        <p:spPr>
          <a:xfrm>
            <a:off x="1192042" y="4814054"/>
            <a:ext cx="175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Ptice - migracija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AE56C77-A408-4FD4-A79E-D4AC6CBAA7B3}"/>
              </a:ext>
            </a:extLst>
          </p:cNvPr>
          <p:cNvSpPr txBox="1"/>
          <p:nvPr/>
        </p:nvSpPr>
        <p:spPr>
          <a:xfrm>
            <a:off x="8768978" y="4998720"/>
            <a:ext cx="282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Pčele - pronalaženje košnice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53F3D90-2A16-4317-8CAB-760DD23F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828397"/>
            <a:ext cx="3628528" cy="2721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5ADB76E-18E3-4BA7-946B-23F9CE1D7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301" y="520269"/>
            <a:ext cx="4142080" cy="3106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BF42344-6C70-41A3-8DB5-67D9AB83D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155" y="1176774"/>
            <a:ext cx="2418807" cy="363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6654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D56190E6-7088-4A81-B989-A2EEC59C067F}"/>
              </a:ext>
            </a:extLst>
          </p:cNvPr>
          <p:cNvSpPr txBox="1">
            <a:spLocks/>
          </p:cNvSpPr>
          <p:nvPr/>
        </p:nvSpPr>
        <p:spPr bwMode="gray">
          <a:xfrm>
            <a:off x="179032" y="135400"/>
            <a:ext cx="5431656" cy="6708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 OSTALI ORGANIZMI - biljke, gljive, alge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5E58F021-9157-4D52-ADF4-5A04D6B6B664}"/>
              </a:ext>
            </a:extLst>
          </p:cNvPr>
          <p:cNvSpPr/>
          <p:nvPr/>
        </p:nvSpPr>
        <p:spPr>
          <a:xfrm>
            <a:off x="10528918" y="1532528"/>
            <a:ext cx="119269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74. str.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FE59577-8B29-4C8D-9751-3F53A43A9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2954" y="301110"/>
            <a:ext cx="711393" cy="681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D423564-5949-4ACC-A8D5-1EAA262A7CA2}"/>
              </a:ext>
            </a:extLst>
          </p:cNvPr>
          <p:cNvSpPr txBox="1"/>
          <p:nvPr/>
        </p:nvSpPr>
        <p:spPr>
          <a:xfrm>
            <a:off x="8895426" y="642065"/>
            <a:ext cx="2522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/>
              <a:t>ISTRAŽI</a:t>
            </a:r>
          </a:p>
          <a:p>
            <a:endParaRPr lang="hr-HR" sz="1600" b="1" dirty="0"/>
          </a:p>
          <a:p>
            <a:r>
              <a:rPr lang="hr-HR" sz="1600" b="1" dirty="0"/>
              <a:t>Kako biljke reagiraju na naše ponašanje?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DB6F2C5-6B60-4C01-B06D-A392771F1EB3}"/>
              </a:ext>
            </a:extLst>
          </p:cNvPr>
          <p:cNvSpPr txBox="1"/>
          <p:nvPr/>
        </p:nvSpPr>
        <p:spPr>
          <a:xfrm>
            <a:off x="1009835" y="5257484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sklapanje listova stidljive mimoze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xmlns="" id="{1ECACAC4-3B01-4040-93DB-8772689A5E7A}"/>
              </a:ext>
            </a:extLst>
          </p:cNvPr>
          <p:cNvSpPr txBox="1">
            <a:spLocks/>
          </p:cNvSpPr>
          <p:nvPr/>
        </p:nvSpPr>
        <p:spPr bwMode="gray">
          <a:xfrm>
            <a:off x="2304649" y="5756413"/>
            <a:ext cx="6769807" cy="9190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Biljke, kao i životinje, reagiraj promjenom električnog potencijala na stanicama koji se širi cijelim tijelom biljke.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880E523-DA9F-4F2F-B84A-B666A277C1BE}"/>
              </a:ext>
            </a:extLst>
          </p:cNvPr>
          <p:cNvSpPr txBox="1"/>
          <p:nvPr/>
        </p:nvSpPr>
        <p:spPr>
          <a:xfrm>
            <a:off x="6255060" y="5257484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zatvaranje Venerine muholovke</a:t>
            </a:r>
          </a:p>
        </p:txBody>
      </p:sp>
      <p:pic>
        <p:nvPicPr>
          <p:cNvPr id="12" name="Picture 2">
            <a:hlinkClick r:id="rId3"/>
            <a:extLst>
              <a:ext uri="{FF2B5EF4-FFF2-40B4-BE49-F238E27FC236}">
                <a16:creationId xmlns:a16="http://schemas.microsoft.com/office/drawing/2014/main" xmlns="" id="{C3A92297-D0ED-4AD1-BC86-9AB1A646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8974" r="5597" b="5361"/>
          <a:stretch>
            <a:fillRect/>
          </a:stretch>
        </p:blipFill>
        <p:spPr bwMode="auto">
          <a:xfrm>
            <a:off x="10784241" y="5204038"/>
            <a:ext cx="682051" cy="69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B13C88D-50CD-4879-9F91-4E19900335DE}"/>
              </a:ext>
            </a:extLst>
          </p:cNvPr>
          <p:cNvSpPr txBox="1"/>
          <p:nvPr/>
        </p:nvSpPr>
        <p:spPr>
          <a:xfrm>
            <a:off x="10244486" y="6078412"/>
            <a:ext cx="176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ZANIMLJIVOSTI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C77B8CE-78D7-4E84-8B56-EE4BA7CC67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357" r="-971"/>
          <a:stretch/>
        </p:blipFill>
        <p:spPr>
          <a:xfrm>
            <a:off x="5610689" y="3234728"/>
            <a:ext cx="1887392" cy="1820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42A8EB1-18FF-45D4-A895-CF8B7EB9A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737" y="2907306"/>
            <a:ext cx="2545749" cy="2112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7FD473FE-9B78-4744-BE8A-B5C9CE6A2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71" y="3125455"/>
            <a:ext cx="1477547" cy="2078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F5ECFC81-9C61-4F9B-88CC-328AC7F26A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908" y="3190379"/>
            <a:ext cx="2545749" cy="1909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Naslov 1">
            <a:extLst>
              <a:ext uri="{FF2B5EF4-FFF2-40B4-BE49-F238E27FC236}">
                <a16:creationId xmlns:a16="http://schemas.microsoft.com/office/drawing/2014/main" xmlns="" id="{06066312-E3F5-4D6E-93F4-5A31489DF2E8}"/>
              </a:ext>
            </a:extLst>
          </p:cNvPr>
          <p:cNvSpPr txBox="1">
            <a:spLocks/>
          </p:cNvSpPr>
          <p:nvPr/>
        </p:nvSpPr>
        <p:spPr bwMode="gray">
          <a:xfrm>
            <a:off x="651926" y="983021"/>
            <a:ext cx="6592254" cy="18376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BILJKE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iako </a:t>
            </a:r>
            <a:r>
              <a:rPr lang="hr-H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nemaju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živčane stanice, reagiraju na vanjske podražaje: dodir, svjetlo, gravitaciju.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Spore reakcije biljaka: okretanje listova, rast korijena i izdanka …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Brze reakcije biljaka: sklapanje listova stidljive mimoze, zatvaranje Venerine muholovke </a:t>
            </a:r>
          </a:p>
        </p:txBody>
      </p:sp>
    </p:spTree>
    <p:extLst>
      <p:ext uri="{BB962C8B-B14F-4D97-AF65-F5344CB8AC3E}">
        <p14:creationId xmlns:p14="http://schemas.microsoft.com/office/powerpoint/2010/main" xmlns="" val="71098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/>
      <p:bldP spid="2" grpId="0"/>
      <p:bldP spid="9" grpId="0" animBg="1"/>
      <p:bldP spid="11" grpId="0"/>
      <p:bldP spid="13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D5A12E2D-3128-4CE6-AA44-15171D2218F1}"/>
              </a:ext>
            </a:extLst>
          </p:cNvPr>
          <p:cNvSpPr txBox="1">
            <a:spLocks/>
          </p:cNvSpPr>
          <p:nvPr/>
        </p:nvSpPr>
        <p:spPr bwMode="gray">
          <a:xfrm>
            <a:off x="2711096" y="5148778"/>
            <a:ext cx="6769807" cy="9190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Hife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gljiva rastu prema hranjivim tvarima, a jednostanične planktonske alge kreću se prema svjetlosti.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C23EAC2-A37F-4AE4-B679-04679B19B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3" t="24515" r="7037" b="5783"/>
          <a:stretch/>
        </p:blipFill>
        <p:spPr>
          <a:xfrm>
            <a:off x="1924481" y="1496650"/>
            <a:ext cx="3036164" cy="25390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1CDF574-6894-4085-A110-6ED0EFC8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869" y="1482316"/>
            <a:ext cx="3340964" cy="25057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75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F96E28-0648-481E-9929-478B66FA1317}"/>
              </a:ext>
            </a:extLst>
          </p:cNvPr>
          <p:cNvSpPr txBox="1">
            <a:spLocks/>
          </p:cNvSpPr>
          <p:nvPr/>
        </p:nvSpPr>
        <p:spPr bwMode="gray">
          <a:xfrm>
            <a:off x="285564" y="1310401"/>
            <a:ext cx="9321555" cy="125175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Podražljivi su i najjednostavniji jednostanični organizmi - iako NEMAJU živčani sustav.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Podražljivost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im se očituje u kretanju prema određenim podražajima ili od njih.	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Npr.  </a:t>
            </a:r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euglena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 kreće prema svjetlosti zbog fotosinteze, a ameba prema hrani.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DA111058-1E9A-464B-8AAC-3EC403873CD5}"/>
              </a:ext>
            </a:extLst>
          </p:cNvPr>
          <p:cNvSpPr txBox="1"/>
          <p:nvPr/>
        </p:nvSpPr>
        <p:spPr>
          <a:xfrm>
            <a:off x="1785891" y="5223539"/>
            <a:ext cx="339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kretanje </a:t>
            </a:r>
            <a:r>
              <a:rPr lang="hr-HR" i="1" dirty="0" err="1"/>
              <a:t>euglene</a:t>
            </a:r>
            <a:r>
              <a:rPr lang="hr-HR" i="1" dirty="0"/>
              <a:t> „očnom pjegom” prema svjetlosti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9AA7BD1-EE46-4133-803C-66D9C0D64CDE}"/>
              </a:ext>
            </a:extLst>
          </p:cNvPr>
          <p:cNvSpPr txBox="1"/>
          <p:nvPr/>
        </p:nvSpPr>
        <p:spPr>
          <a:xfrm>
            <a:off x="6771443" y="5223539"/>
            <a:ext cx="355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kretanje amebe „lažnim nožicama” prema hrani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382A5F5D-06B4-406D-BD56-16D86C2D82A9}"/>
              </a:ext>
            </a:extLst>
          </p:cNvPr>
          <p:cNvSpPr txBox="1">
            <a:spLocks/>
          </p:cNvSpPr>
          <p:nvPr/>
        </p:nvSpPr>
        <p:spPr bwMode="gray">
          <a:xfrm>
            <a:off x="285564" y="386080"/>
            <a:ext cx="4347396" cy="56215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JEDNOSTANIČNI ORGANIZMI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B45659C-3003-49D1-88B8-9D9739293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1"/>
          <a:stretch/>
        </p:blipFill>
        <p:spPr>
          <a:xfrm rot="5400000">
            <a:off x="7418900" y="2823013"/>
            <a:ext cx="1830312" cy="2546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BE3BC7C-0775-487C-A466-9A541BDC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70" y="3180919"/>
            <a:ext cx="2595111" cy="17319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341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C372645-8DEF-4C1B-8899-B9D0B6102F0B}"/>
              </a:ext>
            </a:extLst>
          </p:cNvPr>
          <p:cNvSpPr txBox="1">
            <a:spLocks/>
          </p:cNvSpPr>
          <p:nvPr/>
        </p:nvSpPr>
        <p:spPr bwMode="gray">
          <a:xfrm>
            <a:off x="226092" y="1003549"/>
            <a:ext cx="8416329" cy="214722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SPUŽVE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- sjedilački organizmi, NE postoji razvijen živčani sustav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ŽARNJACI</a:t>
            </a:r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mreža živčanih stanica i vlakana povezanih dugim izdancima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 - reakcija cijelim tijelom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 - prvi se puta javlja živčani sustav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 - veliki broj osjetilnih stanica na lovkama koje hvataju plijen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 - nedostaje im mozak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A3C01AEE-CDF1-47E7-B33B-CC5718E7F9EB}"/>
              </a:ext>
            </a:extLst>
          </p:cNvPr>
          <p:cNvSpPr txBox="1">
            <a:spLocks/>
          </p:cNvSpPr>
          <p:nvPr/>
        </p:nvSpPr>
        <p:spPr bwMode="gray">
          <a:xfrm>
            <a:off x="179031" y="144278"/>
            <a:ext cx="6628169" cy="6708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MNOGOSTANIČNI ORGANIZMI - BESKRALJEŽNJACI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4489445-6CF7-46A9-A6DF-2051938A0EE0}"/>
              </a:ext>
            </a:extLst>
          </p:cNvPr>
          <p:cNvSpPr txBox="1"/>
          <p:nvPr/>
        </p:nvSpPr>
        <p:spPr>
          <a:xfrm>
            <a:off x="1524029" y="5816301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spužve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218D3230-2609-40FC-9770-EA4953406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9597" y="3539245"/>
            <a:ext cx="1735344" cy="231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4746ECB3-9DF7-4C9F-8F9A-DF0DB3F90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28905" r="8463"/>
          <a:stretch/>
        </p:blipFill>
        <p:spPr>
          <a:xfrm>
            <a:off x="2323950" y="4084320"/>
            <a:ext cx="2577683" cy="1503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F886B544-9F30-419C-BACF-53BB2F7D17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576" r="11349"/>
          <a:stretch/>
        </p:blipFill>
        <p:spPr>
          <a:xfrm>
            <a:off x="9159523" y="5119530"/>
            <a:ext cx="2089036" cy="1598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446874F2-68C6-40BE-9583-2EEB281BF34C}"/>
              </a:ext>
            </a:extLst>
          </p:cNvPr>
          <p:cNvSpPr txBox="1"/>
          <p:nvPr/>
        </p:nvSpPr>
        <p:spPr>
          <a:xfrm>
            <a:off x="7606418" y="6182611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žarnjaci</a:t>
            </a:r>
          </a:p>
        </p:txBody>
      </p:sp>
      <p:pic>
        <p:nvPicPr>
          <p:cNvPr id="36" name="Slika 35">
            <a:extLst>
              <a:ext uri="{FF2B5EF4-FFF2-40B4-BE49-F238E27FC236}">
                <a16:creationId xmlns:a16="http://schemas.microsoft.com/office/drawing/2014/main" xmlns="" id="{04F32A31-D144-46ED-A9E2-A79FE2791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1397" y="4989418"/>
            <a:ext cx="2205021" cy="1653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xmlns="" id="{E17E230E-C958-47F5-A6B7-1FEC29EC63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99" r="16152" b="8457"/>
          <a:stretch/>
        </p:blipFill>
        <p:spPr>
          <a:xfrm rot="20118904">
            <a:off x="7585276" y="3539980"/>
            <a:ext cx="2035356" cy="1630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" name="TekstniOkvir 37">
            <a:extLst>
              <a:ext uri="{FF2B5EF4-FFF2-40B4-BE49-F238E27FC236}">
                <a16:creationId xmlns:a16="http://schemas.microsoft.com/office/drawing/2014/main" xmlns="" id="{C379F9E6-8A26-439E-B25E-548AE2C04649}"/>
              </a:ext>
            </a:extLst>
          </p:cNvPr>
          <p:cNvSpPr txBox="1"/>
          <p:nvPr/>
        </p:nvSpPr>
        <p:spPr>
          <a:xfrm>
            <a:off x="8922057" y="1003549"/>
            <a:ext cx="3241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500" i="1" dirty="0"/>
              <a:t>I spužve i moruzgve su sjedilački organizmi. Koje imaju razvijeniji živčani sustav? Po čemu to možeš zaključiti?</a:t>
            </a:r>
          </a:p>
          <a:p>
            <a:pPr algn="ctr"/>
            <a:r>
              <a:rPr lang="hr-HR" sz="1500" i="1" dirty="0"/>
              <a:t>Možeš li na sličan način usporediti živčani sustav lignje i školjkaša? Objasni kako.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FD9BBD46-AFA5-444C-AEEC-F714A7AF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04041" y="193633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9F15E4B-13F4-4F16-AA7E-8874A9F74DE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96" r="72506" b="52715"/>
          <a:stretch/>
        </p:blipFill>
        <p:spPr>
          <a:xfrm>
            <a:off x="10542595" y="3015671"/>
            <a:ext cx="1034478" cy="14773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120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C372645-8DEF-4C1B-8899-B9D0B6102F0B}"/>
              </a:ext>
            </a:extLst>
          </p:cNvPr>
          <p:cNvSpPr txBox="1">
            <a:spLocks/>
          </p:cNvSpPr>
          <p:nvPr/>
        </p:nvSpPr>
        <p:spPr bwMode="gray">
          <a:xfrm>
            <a:off x="388038" y="1410732"/>
            <a:ext cx="9497642" cy="12511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PLOŠNJACI</a:t>
            </a:r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prva skupina u kojoj se pojavljuju </a:t>
            </a:r>
            <a:r>
              <a:rPr lang="hr-H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nakupine živčanih stanica - GANGLIJI 					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koji su početak razvoja mozga </a:t>
            </a:r>
            <a:r>
              <a:rPr lang="hr-HR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(slično središnjem ž. s.)</a:t>
            </a:r>
          </a:p>
          <a:p>
            <a:r>
              <a:rPr lang="hr-HR" sz="2000" b="1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		  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gangliji su povezani živčanim vrpcama </a:t>
            </a:r>
            <a:r>
              <a:rPr lang="hr-HR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(slično perifernom ž. s. )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6D6DD2B-6E0B-44FE-AD80-9BEB510CDE22}"/>
              </a:ext>
            </a:extLst>
          </p:cNvPr>
          <p:cNvSpPr txBox="1"/>
          <p:nvPr/>
        </p:nvSpPr>
        <p:spPr>
          <a:xfrm>
            <a:off x="5005769" y="5963248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err="1"/>
              <a:t>plošnjaci</a:t>
            </a:r>
            <a:endParaRPr lang="hr-HR" i="1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xmlns="" id="{DF2E59CE-2A0D-423E-A094-F2269D22B4B0}"/>
              </a:ext>
            </a:extLst>
          </p:cNvPr>
          <p:cNvSpPr txBox="1">
            <a:spLocks/>
          </p:cNvSpPr>
          <p:nvPr/>
        </p:nvSpPr>
        <p:spPr bwMode="gray">
          <a:xfrm>
            <a:off x="388038" y="164686"/>
            <a:ext cx="8410521" cy="9708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Razvoj živčanih stanica i udruživanje u </a:t>
            </a:r>
            <a:r>
              <a:rPr lang="hr-HR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živčani sustav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omogućili su brže kretanje i snalaženje u okolišu.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9CC09C0E-B939-4D52-BAF6-1C33C83F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133" y="3821166"/>
            <a:ext cx="2440678" cy="162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12059339-D76B-4115-8C66-12E7E0FD4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172481" y="3166698"/>
            <a:ext cx="2440678" cy="130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3D2CA2A-14A2-4F11-963C-9EF235AC36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51" t="46" r="36790" b="50803"/>
          <a:stretch/>
        </p:blipFill>
        <p:spPr>
          <a:xfrm>
            <a:off x="998464" y="3429000"/>
            <a:ext cx="1478672" cy="20417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E9386A1-983D-43FD-8B44-7F542ED82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959" y="3665633"/>
            <a:ext cx="2440678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1150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97FDB5C7-86B4-41B4-A403-91A7FED7CAF8}"/>
              </a:ext>
            </a:extLst>
          </p:cNvPr>
          <p:cNvSpPr txBox="1"/>
          <p:nvPr/>
        </p:nvSpPr>
        <p:spPr>
          <a:xfrm>
            <a:off x="4695103" y="543317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gujavica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5803BFDA-7644-4A33-945B-4142BC566BAA}"/>
              </a:ext>
            </a:extLst>
          </p:cNvPr>
          <p:cNvSpPr txBox="1">
            <a:spLocks/>
          </p:cNvSpPr>
          <p:nvPr/>
        </p:nvSpPr>
        <p:spPr bwMode="gray">
          <a:xfrm>
            <a:off x="306758" y="611108"/>
            <a:ext cx="9497642" cy="64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KOLUTIĆAVCI</a:t>
            </a:r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funkciju mozga obavlja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veliki moždani ganglij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ispred ždrijela			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4B1D890-DE38-474F-9535-A39933B01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79" t="562" r="5259" b="50001"/>
          <a:stretch/>
        </p:blipFill>
        <p:spPr>
          <a:xfrm>
            <a:off x="4354115" y="2293928"/>
            <a:ext cx="1296140" cy="22701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1188857-DFDF-459E-B1D5-8F5ED9176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543" t="995" r="20668"/>
          <a:stretch/>
        </p:blipFill>
        <p:spPr>
          <a:xfrm>
            <a:off x="848032" y="2171244"/>
            <a:ext cx="2197009" cy="2782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2B09CE0-24AF-4898-AA76-517E32F34B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499" t="13452" r="16828" b="8661"/>
          <a:stretch/>
        </p:blipFill>
        <p:spPr>
          <a:xfrm>
            <a:off x="6959329" y="2359294"/>
            <a:ext cx="3019936" cy="2387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4382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B26DD2-A0B5-4594-8543-C0A8DAD778AE}"/>
              </a:ext>
            </a:extLst>
          </p:cNvPr>
          <p:cNvSpPr txBox="1">
            <a:spLocks/>
          </p:cNvSpPr>
          <p:nvPr/>
        </p:nvSpPr>
        <p:spPr bwMode="gray">
          <a:xfrm>
            <a:off x="812801" y="375192"/>
            <a:ext cx="9641838" cy="12077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GLAVONOŽACA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 najprije razvio središnji živčani sustav i kod njih već govorimo o MOZGU koji je smješten u glavi i obavijen hrskavičnom čahurom.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dobro razvijen živčani sustav: dobra pokretljivost, razvijen vid, grabežljivci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433B9F8-47D3-428F-A220-FD4EB1CE5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293" t="-1523" r="15852"/>
          <a:stretch/>
        </p:blipFill>
        <p:spPr>
          <a:xfrm>
            <a:off x="1132019" y="2173004"/>
            <a:ext cx="3261095" cy="2689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222260A6-6216-40DA-A3BE-A4FC7B708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21113" t="6914" r="6408" b="2583"/>
          <a:stretch/>
        </p:blipFill>
        <p:spPr>
          <a:xfrm>
            <a:off x="6952082" y="2183531"/>
            <a:ext cx="3413760" cy="2551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737076B-811C-425A-8F04-90ECF585DCCC}"/>
              </a:ext>
            </a:extLst>
          </p:cNvPr>
          <p:cNvSpPr txBox="1"/>
          <p:nvPr/>
        </p:nvSpPr>
        <p:spPr>
          <a:xfrm>
            <a:off x="1984662" y="5186229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hobotnica u ljutnji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CA330625-9B8A-40BA-87E1-F232583AEE10}"/>
              </a:ext>
            </a:extLst>
          </p:cNvPr>
          <p:cNvSpPr txBox="1"/>
          <p:nvPr/>
        </p:nvSpPr>
        <p:spPr>
          <a:xfrm>
            <a:off x="7525852" y="5168474"/>
            <a:ext cx="235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hobotnica u opasnosti</a:t>
            </a: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xmlns="" id="{BA099556-1AD6-4A9D-81EB-56A1B11654EA}"/>
              </a:ext>
            </a:extLst>
          </p:cNvPr>
          <p:cNvSpPr txBox="1">
            <a:spLocks/>
          </p:cNvSpPr>
          <p:nvPr/>
        </p:nvSpPr>
        <p:spPr bwMode="gray">
          <a:xfrm>
            <a:off x="2861020" y="5971354"/>
            <a:ext cx="6741742" cy="526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Hobotnice i lignje u 1 sekundi mogu promijeniti boju tijela</a:t>
            </a: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8" name="Picture 2">
            <a:hlinkClick r:id="rId6"/>
            <a:extLst>
              <a:ext uri="{FF2B5EF4-FFF2-40B4-BE49-F238E27FC236}">
                <a16:creationId xmlns:a16="http://schemas.microsoft.com/office/drawing/2014/main" xmlns="" id="{5916A5CB-912E-4DA6-8B2A-3A469F24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8974" r="5597" b="5361"/>
          <a:stretch>
            <a:fillRect/>
          </a:stretch>
        </p:blipFill>
        <p:spPr bwMode="auto">
          <a:xfrm>
            <a:off x="10969484" y="2695216"/>
            <a:ext cx="682051" cy="69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9D7C0862-F88D-4F11-B2A8-06535E913F25}"/>
              </a:ext>
            </a:extLst>
          </p:cNvPr>
          <p:cNvSpPr txBox="1"/>
          <p:nvPr/>
        </p:nvSpPr>
        <p:spPr>
          <a:xfrm>
            <a:off x="10748112" y="3470987"/>
            <a:ext cx="112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ISTRAŽI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B25AFDA-0384-411E-BB3C-76502E5478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07" t="50000" r="71367" b="424"/>
          <a:stretch/>
        </p:blipFill>
        <p:spPr>
          <a:xfrm>
            <a:off x="5007009" y="2650912"/>
            <a:ext cx="1322540" cy="19392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322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C372645-8DEF-4C1B-8899-B9D0B6102F0B}"/>
              </a:ext>
            </a:extLst>
          </p:cNvPr>
          <p:cNvSpPr txBox="1">
            <a:spLocks/>
          </p:cNvSpPr>
          <p:nvPr/>
        </p:nvSpPr>
        <p:spPr bwMode="gray">
          <a:xfrm>
            <a:off x="245798" y="343932"/>
            <a:ext cx="9497642" cy="12511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ČLANKONOŠCI</a:t>
            </a:r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mozak je smješten u glavi i od njega živci po cijelom tijelu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	  - živčana vrpca s </a:t>
            </a:r>
            <a:r>
              <a:rPr lang="hr-HR" sz="2000" b="1" u="sng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trbušne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strane tijela			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6D6DD2B-6E0B-44FE-AD80-9BEB510CDE22}"/>
              </a:ext>
            </a:extLst>
          </p:cNvPr>
          <p:cNvSpPr txBox="1"/>
          <p:nvPr/>
        </p:nvSpPr>
        <p:spPr>
          <a:xfrm>
            <a:off x="4568491" y="5542259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kukci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5DE30CC-308C-4AFE-81CA-4104E07B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538" y="939750"/>
            <a:ext cx="2228296" cy="1671222"/>
          </a:xfrm>
          <a:prstGeom prst="ellipse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3E4F49B7-B093-463A-86EE-CF1AF7801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3" t="48055" r="35554" b="1498"/>
          <a:stretch/>
        </p:blipFill>
        <p:spPr>
          <a:xfrm rot="16200000">
            <a:off x="4386272" y="2918680"/>
            <a:ext cx="1829256" cy="222829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0170AED3-15EE-4A99-BD39-21C00F154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8" t="7064" b="10894"/>
          <a:stretch/>
        </p:blipFill>
        <p:spPr>
          <a:xfrm>
            <a:off x="7515144" y="3030597"/>
            <a:ext cx="2228296" cy="1962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09CA653D-D097-40D5-A042-62FDBC645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8606" y="3076409"/>
            <a:ext cx="2356937" cy="1871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2340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xmlns="" id="{24FDD91D-A42A-4BFF-B0A4-FD50384CFFD3}"/>
              </a:ext>
            </a:extLst>
          </p:cNvPr>
          <p:cNvSpPr txBox="1">
            <a:spLocks/>
          </p:cNvSpPr>
          <p:nvPr/>
        </p:nvSpPr>
        <p:spPr bwMode="gray">
          <a:xfrm>
            <a:off x="319090" y="957150"/>
            <a:ext cx="8410521" cy="10704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Razvoj živčanog sustava prati i razvoj osjetilnih organa. </a:t>
            </a:r>
          </a:p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Razvijeniji živčani sustav i osjetila 		organizmi bolje prilagođeni za opstanak, kao grabežljivci ili kao plijen.</a:t>
            </a:r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xmlns="" id="{02EC5322-4F85-46F2-B767-A35375083D31}"/>
              </a:ext>
            </a:extLst>
          </p:cNvPr>
          <p:cNvSpPr/>
          <p:nvPr/>
        </p:nvSpPr>
        <p:spPr>
          <a:xfrm>
            <a:off x="4419600" y="1370433"/>
            <a:ext cx="528320" cy="1828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8DD40B0D-BEBA-4056-9522-FCEE1995873A}"/>
              </a:ext>
            </a:extLst>
          </p:cNvPr>
          <p:cNvSpPr txBox="1"/>
          <p:nvPr/>
        </p:nvSpPr>
        <p:spPr>
          <a:xfrm>
            <a:off x="1524000" y="5120640"/>
            <a:ext cx="287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Virnjaci</a:t>
            </a:r>
            <a:r>
              <a:rPr lang="hr-HR" sz="2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hr-HR" i="1" dirty="0"/>
              <a:t>- jednostavne oči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989304C-1C0D-446C-A2B4-584F51CFF2C9}"/>
              </a:ext>
            </a:extLst>
          </p:cNvPr>
          <p:cNvSpPr txBox="1"/>
          <p:nvPr/>
        </p:nvSpPr>
        <p:spPr>
          <a:xfrm>
            <a:off x="6499344" y="5120639"/>
            <a:ext cx="263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Trakavice </a:t>
            </a:r>
            <a:r>
              <a:rPr lang="hr-HR" i="1" dirty="0"/>
              <a:t>- </a:t>
            </a:r>
            <a:r>
              <a:rPr lang="hr-HR" b="1" i="1" dirty="0"/>
              <a:t>nemaju</a:t>
            </a:r>
            <a:r>
              <a:rPr lang="hr-HR" i="1" dirty="0"/>
              <a:t> oči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04596AD7-E4F1-46C8-BDF9-D27AA6684295}"/>
              </a:ext>
            </a:extLst>
          </p:cNvPr>
          <p:cNvSpPr txBox="1">
            <a:spLocks/>
          </p:cNvSpPr>
          <p:nvPr/>
        </p:nvSpPr>
        <p:spPr bwMode="gray">
          <a:xfrm>
            <a:off x="358755" y="182880"/>
            <a:ext cx="1842809" cy="59163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OSJETILA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77F1C42-7D58-4F07-A774-49FC5643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65" y="3181882"/>
            <a:ext cx="2879999" cy="161999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7720B91-1B5D-48FC-926D-2E5874E44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59" y="3181882"/>
            <a:ext cx="2573153" cy="170793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9658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871</TotalTime>
  <Words>929</Words>
  <Application>Microsoft Office PowerPoint</Application>
  <PresentationFormat>Custom</PresentationFormat>
  <Paragraphs>115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Nebeski</vt:lpstr>
      <vt:lpstr>KAKAV JE ŽIVČANI SUSTAV I KAKVA SU OSJETILA U OSTALIH ŽIVIH BIĆA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REAGIRAMO NA RAZLIČITE PODRAŽAJE IZ OKOLIŠA I ZAŠTO JE TO VAŽNO</dc:title>
  <dc:creator>Korisnik</dc:creator>
  <cp:lastModifiedBy>sk-mpovalec</cp:lastModifiedBy>
  <cp:revision>188</cp:revision>
  <dcterms:created xsi:type="dcterms:W3CDTF">2020-06-29T14:50:40Z</dcterms:created>
  <dcterms:modified xsi:type="dcterms:W3CDTF">2020-08-11T07:07:46Z</dcterms:modified>
</cp:coreProperties>
</file>